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3;&#1048;&#1040;\&#1043;&#1048;&#1040;-2016-2017\&#1040;&#1085;&#1072;&#1083;&#1080;&#1079;%20&#1043;&#1048;&#1040;-2016-17\&#1040;&#1085;&#1072;&#1083;&#1080;&#1079;%20&#1043;&#1048;&#1040;-9-2016-17\&#1044;&#1080;&#1072;&#1075;&#1088;&#1072;&#1084;&#1084;&#1099;%20&#1082;%20&#1072;&#1085;&#1072;&#1083;&#1080;&#1079;&#1091;%20&#1043;&#1048;&#1040;-9-2016-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3;&#1048;&#1040;\&#1043;&#1048;&#1040;-2016-2017\&#1040;&#1085;&#1072;&#1083;&#1080;&#1079;%20&#1043;&#1048;&#1040;-2016-17\&#1040;&#1085;&#1072;&#1083;&#1080;&#1079;%20&#1043;&#1048;&#1040;-9-2016-17\&#1044;&#1080;&#1072;&#1075;&#1088;&#1072;&#1084;&#1084;&#1099;%20&#1082;%20&#1072;&#1085;&#1072;&#1083;&#1080;&#1079;&#1091;%20&#1043;&#1048;&#1040;-9-2016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обществ!$R$42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обществ!$S$41:$U$41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обществ!$S$42:$U$42</c:f>
              <c:numCache>
                <c:formatCode>General</c:formatCode>
                <c:ptCount val="3"/>
                <c:pt idx="0">
                  <c:v>40.54</c:v>
                </c:pt>
                <c:pt idx="1">
                  <c:v>55.41</c:v>
                </c:pt>
                <c:pt idx="2">
                  <c:v>4.05</c:v>
                </c:pt>
              </c:numCache>
            </c:numRef>
          </c:val>
        </c:ser>
        <c:ser>
          <c:idx val="1"/>
          <c:order val="1"/>
          <c:tx>
            <c:strRef>
              <c:f>обществ!$R$43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обществ!$S$41:$U$41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обществ!$S$43:$U$43</c:f>
              <c:numCache>
                <c:formatCode>0.0</c:formatCode>
                <c:ptCount val="3"/>
                <c:pt idx="0">
                  <c:v>59.574468085106382</c:v>
                </c:pt>
                <c:pt idx="1">
                  <c:v>17.021276595744681</c:v>
                </c:pt>
                <c:pt idx="2">
                  <c:v>23.404255319148938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3344768"/>
        <c:axId val="83354752"/>
        <c:axId val="0"/>
      </c:bar3DChart>
      <c:catAx>
        <c:axId val="83344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54752"/>
        <c:crosses val="autoZero"/>
        <c:auto val="1"/>
        <c:lblAlgn val="ctr"/>
        <c:lblOffset val="100"/>
        <c:noMultiLvlLbl val="0"/>
      </c:catAx>
      <c:valAx>
        <c:axId val="8335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34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Англ!$S$43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Англ!$T$42:$V$42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Англ!$T$43:$V$43</c:f>
              <c:numCache>
                <c:formatCode>General</c:formatCode>
                <c:ptCount val="3"/>
                <c:pt idx="0">
                  <c:v>40.54</c:v>
                </c:pt>
                <c:pt idx="1">
                  <c:v>55.41</c:v>
                </c:pt>
                <c:pt idx="2">
                  <c:v>4.05</c:v>
                </c:pt>
              </c:numCache>
            </c:numRef>
          </c:val>
        </c:ser>
        <c:ser>
          <c:idx val="1"/>
          <c:order val="1"/>
          <c:tx>
            <c:strRef>
              <c:f>Англ!$S$44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Англ!$T$42:$V$42</c:f>
              <c:strCache>
                <c:ptCount val="3"/>
                <c:pt idx="0">
                  <c:v>Подтвердили</c:v>
                </c:pt>
                <c:pt idx="1">
                  <c:v>Повысили</c:v>
                </c:pt>
                <c:pt idx="2">
                  <c:v>Понизили</c:v>
                </c:pt>
              </c:strCache>
            </c:strRef>
          </c:cat>
          <c:val>
            <c:numRef>
              <c:f>Англ!$T$44:$V$44</c:f>
              <c:numCache>
                <c:formatCode>0.0</c:formatCode>
                <c:ptCount val="3"/>
                <c:pt idx="0">
                  <c:v>62.857142857142854</c:v>
                </c:pt>
                <c:pt idx="1">
                  <c:v>34.285714285714285</c:v>
                </c:pt>
                <c:pt idx="2">
                  <c:v>2.8571428571428572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3542400"/>
        <c:axId val="83543936"/>
        <c:axId val="0"/>
      </c:bar3DChart>
      <c:catAx>
        <c:axId val="8354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43936"/>
        <c:crosses val="autoZero"/>
        <c:auto val="1"/>
        <c:lblAlgn val="ctr"/>
        <c:lblOffset val="100"/>
        <c:noMultiLvlLbl val="0"/>
      </c:catAx>
      <c:valAx>
        <c:axId val="8354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4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2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ГОСУДАРСТВЕННОЙ ИТОГОВОЙ АТТЕСТАЦИИ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 - 2018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5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279761"/>
              </p:ext>
            </p:extLst>
          </p:nvPr>
        </p:nvGraphicFramePr>
        <p:xfrm>
          <a:off x="467545" y="836713"/>
          <a:ext cx="8010182" cy="53089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3980"/>
                <a:gridCol w="1266878"/>
                <a:gridCol w="930285"/>
                <a:gridCol w="930285"/>
                <a:gridCol w="930285"/>
                <a:gridCol w="930285"/>
                <a:gridCol w="930285"/>
                <a:gridCol w="930285"/>
                <a:gridCol w="973634"/>
                <a:gridCol w="93980"/>
              </a:tblGrid>
              <a:tr h="2539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подтвердивших годовую оценку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подтвердивших годовую оценку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повысивших годовую оценку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повысивших годовую оценку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понизивших годовую оценку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понизивших годовую оценку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Ф.И.О.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Усынина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О.Г.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1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854546"/>
              </p:ext>
            </p:extLst>
          </p:nvPr>
        </p:nvGraphicFramePr>
        <p:xfrm>
          <a:off x="251520" y="188640"/>
          <a:ext cx="5760640" cy="403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Диаграмма" r:id="rId3" imgW="3067151" imgH="2352752" progId="Excel.Chart.8">
                  <p:embed/>
                </p:oleObj>
              </mc:Choice>
              <mc:Fallback>
                <p:oleObj name="Диаграмма" r:id="rId3" imgW="3067151" imgH="235275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5760640" cy="4032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39248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9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x-none" sz="3600" b="1">
                <a:latin typeface="Times New Roman"/>
                <a:ea typeface="Times New Roman"/>
              </a:rPr>
              <a:t>Самые высокие баллы </a:t>
            </a:r>
            <a:r>
              <a:rPr lang="x-none" sz="3600" smtClean="0">
                <a:latin typeface="Times New Roman"/>
                <a:ea typeface="Times New Roman"/>
              </a:rPr>
              <a:t>по </a:t>
            </a:r>
            <a:r>
              <a:rPr lang="x-none" sz="3600">
                <a:latin typeface="Times New Roman"/>
                <a:ea typeface="Times New Roman"/>
              </a:rPr>
              <a:t>алгебре набрали</a:t>
            </a:r>
            <a:r>
              <a:rPr lang="x-none">
                <a:latin typeface="Times New Roman"/>
                <a:ea typeface="Times New Roman"/>
              </a:rPr>
              <a:t>: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8116"/>
              </p:ext>
            </p:extLst>
          </p:nvPr>
        </p:nvGraphicFramePr>
        <p:xfrm>
          <a:off x="606312" y="980728"/>
          <a:ext cx="7926127" cy="1944216"/>
        </p:xfrm>
        <a:graphic>
          <a:graphicData uri="http://schemas.openxmlformats.org/drawingml/2006/table">
            <a:tbl>
              <a:tblPr firstRow="1" firstCol="1" bandRow="1"/>
              <a:tblGrid>
                <a:gridCol w="895226"/>
                <a:gridCol w="873273"/>
                <a:gridCol w="4198050"/>
                <a:gridCol w="1959578"/>
              </a:tblGrid>
              <a:tr h="77768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Куричев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Алексей, Колесник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Срабионян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Алина,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Лужанская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Эмилия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Кожукалова 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Усынина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О.Г.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188713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>
                <a:latin typeface="Times New Roman"/>
                <a:ea typeface="Times New Roman"/>
              </a:rPr>
              <a:t>Самые низкие баллы </a:t>
            </a:r>
            <a:r>
              <a:rPr lang="x-none" sz="3200">
                <a:latin typeface="Times New Roman"/>
                <a:ea typeface="Times New Roman"/>
              </a:rPr>
              <a:t>по алгебре набрали: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07868"/>
              </p:ext>
            </p:extLst>
          </p:nvPr>
        </p:nvGraphicFramePr>
        <p:xfrm>
          <a:off x="539552" y="3861048"/>
          <a:ext cx="7990180" cy="2213469"/>
        </p:xfrm>
        <a:graphic>
          <a:graphicData uri="http://schemas.openxmlformats.org/drawingml/2006/table">
            <a:tbl>
              <a:tblPr firstRow="1" firstCol="1" bandRow="1"/>
              <a:tblGrid>
                <a:gridCol w="902461"/>
                <a:gridCol w="880330"/>
                <a:gridCol w="4231975"/>
                <a:gridCol w="1975414"/>
              </a:tblGrid>
              <a:tr h="82279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9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 Колыбельников Кирилл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9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 Смык Родион, Требко Кирилл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Асстапов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Максим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Усынина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О.Г.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5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272926"/>
              </p:ext>
            </p:extLst>
          </p:nvPr>
        </p:nvGraphicFramePr>
        <p:xfrm>
          <a:off x="179512" y="332656"/>
          <a:ext cx="5400600" cy="422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Диаграмма" r:id="rId3" imgW="3067151" imgH="2352752" progId="Excel.Chart.8">
                  <p:embed/>
                </p:oleObj>
              </mc:Choice>
              <mc:Fallback>
                <p:oleObj name="Диаграмма" r:id="rId3" imgW="3067151" imgH="235275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2656"/>
                        <a:ext cx="5400600" cy="4224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209777" cy="285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7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ОГЭ (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ГВЭ). Модуль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921252"/>
              </p:ext>
            </p:extLst>
          </p:nvPr>
        </p:nvGraphicFramePr>
        <p:xfrm>
          <a:off x="251520" y="1268760"/>
          <a:ext cx="8352928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1141285"/>
                <a:gridCol w="767827"/>
                <a:gridCol w="768690"/>
                <a:gridCol w="768690"/>
                <a:gridCol w="768690"/>
                <a:gridCol w="720378"/>
                <a:gridCol w="979196"/>
                <a:gridCol w="823042"/>
                <a:gridCol w="82304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3,96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3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9847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6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301521"/>
              </p:ext>
            </p:extLst>
          </p:nvPr>
        </p:nvGraphicFramePr>
        <p:xfrm>
          <a:off x="539552" y="188640"/>
          <a:ext cx="8280920" cy="30175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8112"/>
                <a:gridCol w="864096"/>
                <a:gridCol w="936104"/>
                <a:gridCol w="864096"/>
                <a:gridCol w="936104"/>
                <a:gridCol w="936104"/>
                <a:gridCol w="864096"/>
                <a:gridCol w="1872208"/>
              </a:tblGrid>
              <a:tr h="1034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Кол-во подтвердивших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% подтвердивших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Кол-во повысивших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% повысивших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Кол-во понизивших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% понизивших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Ф.И.О </a:t>
                      </a:r>
                      <a:endParaRPr lang="ru-RU" sz="1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65,8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15,38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Усынина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О.Г.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83113"/>
              </p:ext>
            </p:extLst>
          </p:nvPr>
        </p:nvGraphicFramePr>
        <p:xfrm>
          <a:off x="539552" y="3501008"/>
          <a:ext cx="8064898" cy="2899536"/>
        </p:xfrm>
        <a:graphic>
          <a:graphicData uri="http://schemas.openxmlformats.org/drawingml/2006/table">
            <a:tbl>
              <a:tblPr firstRow="1" firstCol="1" bandRow="1"/>
              <a:tblGrid>
                <a:gridCol w="1114948"/>
                <a:gridCol w="997408"/>
                <a:gridCol w="3929182"/>
                <a:gridCol w="2023360"/>
              </a:tblGrid>
              <a:tr h="36680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61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Вовчук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Леонид,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Куричев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Алексей, Пелипенко Даниил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6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Срабионян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Алина,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Вероника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42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Босов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Александр,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Гривко Александра,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Кожукалова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Валерия,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Ионова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Анастасия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/>
                          <a:ea typeface="Times New Roman"/>
                        </a:rPr>
                        <a:t>Усынина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 О.Г.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92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26" y="3789041"/>
            <a:ext cx="482965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" y="188640"/>
            <a:ext cx="5112569" cy="34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5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953" y="125760"/>
            <a:ext cx="8229600" cy="7829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992" y="1044639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b="1">
                <a:latin typeface="Times New Roman"/>
                <a:ea typeface="Times New Roman"/>
              </a:rPr>
              <a:t>Самые высокие баллы</a:t>
            </a:r>
            <a:r>
              <a:rPr lang="x-none" sz="2800">
                <a:latin typeface="Times New Roman"/>
                <a:ea typeface="Times New Roman"/>
              </a:rPr>
              <a:t> по математике набрали: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384712"/>
              </p:ext>
            </p:extLst>
          </p:nvPr>
        </p:nvGraphicFramePr>
        <p:xfrm>
          <a:off x="395536" y="1791980"/>
          <a:ext cx="8352928" cy="1276980"/>
        </p:xfrm>
        <a:graphic>
          <a:graphicData uri="http://schemas.openxmlformats.org/drawingml/2006/table">
            <a:tbl>
              <a:tblPr firstRow="1" firstCol="1" bandRow="1"/>
              <a:tblGrid>
                <a:gridCol w="1154766"/>
                <a:gridCol w="1033029"/>
                <a:gridCol w="4069509"/>
                <a:gridCol w="2095624"/>
              </a:tblGrid>
              <a:tr h="26347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Куричев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Алексей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Срабионян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Кожукалова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Валерия,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Понеделко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Андрей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Усынина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О.Г.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7154" y="336744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b="1">
                <a:latin typeface="Times New Roman"/>
                <a:ea typeface="Times New Roman"/>
              </a:rPr>
              <a:t>Самые низкие баллы </a:t>
            </a:r>
            <a:r>
              <a:rPr lang="x-none" sz="2800">
                <a:latin typeface="Times New Roman"/>
                <a:ea typeface="Times New Roman"/>
              </a:rPr>
              <a:t>по математике набрали: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74121"/>
              </p:ext>
            </p:extLst>
          </p:nvPr>
        </p:nvGraphicFramePr>
        <p:xfrm>
          <a:off x="374503" y="4077072"/>
          <a:ext cx="8373960" cy="1324948"/>
        </p:xfrm>
        <a:graphic>
          <a:graphicData uri="http://schemas.openxmlformats.org/drawingml/2006/table">
            <a:tbl>
              <a:tblPr firstRow="1" firstCol="1" bandRow="1"/>
              <a:tblGrid>
                <a:gridCol w="1157674"/>
                <a:gridCol w="1035630"/>
                <a:gridCol w="4079756"/>
                <a:gridCol w="2100900"/>
              </a:tblGrid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Колыбельников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Кирилл,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Стативко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Кристина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Смык Родион, Требко Кирилл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Кушнарева Т.А.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Астапов Максим, Лапшин Сергей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Усынина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О.Г.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96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207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Предметы по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выбору. Обществознание</a:t>
            </a:r>
            <a:r>
              <a:rPr lang="ru-RU" sz="3600" b="1" dirty="0" smtClean="0">
                <a:latin typeface="Times New Roman"/>
                <a:ea typeface="Times New Roman"/>
              </a:rPr>
              <a:t> 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28879"/>
              </p:ext>
            </p:extLst>
          </p:nvPr>
        </p:nvGraphicFramePr>
        <p:xfrm>
          <a:off x="323528" y="908720"/>
          <a:ext cx="8424938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951078"/>
                <a:gridCol w="1101384"/>
                <a:gridCol w="768809"/>
                <a:gridCol w="768809"/>
                <a:gridCol w="768809"/>
                <a:gridCol w="768809"/>
                <a:gridCol w="720435"/>
                <a:gridCol w="984766"/>
                <a:gridCol w="823230"/>
                <a:gridCol w="768809"/>
              </a:tblGrid>
              <a:tr h="306034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3,87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3,91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88,57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66,51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31344"/>
              </p:ext>
            </p:extLst>
          </p:nvPr>
        </p:nvGraphicFramePr>
        <p:xfrm>
          <a:off x="107504" y="3284984"/>
          <a:ext cx="8928992" cy="27426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80"/>
                <a:gridCol w="902605"/>
                <a:gridCol w="936104"/>
                <a:gridCol w="1008112"/>
                <a:gridCol w="936104"/>
                <a:gridCol w="936104"/>
                <a:gridCol w="1008112"/>
                <a:gridCol w="1008112"/>
                <a:gridCol w="1473659"/>
              </a:tblGrid>
              <a:tr h="1459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Кол-во подтвердивших 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% подтвердивших 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Кол-во повысивших 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% повысивших 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Кол-во понизивших 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% понизивших 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Ф.И.О. </a:t>
                      </a:r>
                      <a:endParaRPr lang="ru-RU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Николаев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И.В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46,66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34,28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69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281439"/>
              </p:ext>
            </p:extLst>
          </p:nvPr>
        </p:nvGraphicFramePr>
        <p:xfrm>
          <a:off x="1115616" y="260648"/>
          <a:ext cx="6912768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Диаграмма" r:id="rId3" imgW="4572000" imgH="2743166" progId="Excel.Chart.8">
                  <p:embed/>
                </p:oleObj>
              </mc:Choice>
              <mc:Fallback>
                <p:oleObj name="Диаграмма" r:id="rId3" imgW="4572000" imgH="2743166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0648"/>
                        <a:ext cx="6912768" cy="4320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65653"/>
              </p:ext>
            </p:extLst>
          </p:nvPr>
        </p:nvGraphicFramePr>
        <p:xfrm>
          <a:off x="467543" y="4941166"/>
          <a:ext cx="8352927" cy="1453835"/>
        </p:xfrm>
        <a:graphic>
          <a:graphicData uri="http://schemas.openxmlformats.org/drawingml/2006/table">
            <a:tbl>
              <a:tblPr firstRow="1" firstCol="1" bandRow="1"/>
              <a:tblGrid>
                <a:gridCol w="2376265"/>
                <a:gridCol w="488725"/>
                <a:gridCol w="705340"/>
                <a:gridCol w="705340"/>
                <a:gridCol w="701185"/>
                <a:gridCol w="701185"/>
                <a:gridCol w="671059"/>
                <a:gridCol w="671059"/>
                <a:gridCol w="671059"/>
                <a:gridCol w="661710"/>
              </a:tblGrid>
              <a:tr h="280276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обществознание-9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годовая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экзаменационная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итоговая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22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Успеваемость выпускников 9 классов в 2017/2018 учебном году: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1325"/>
            <a:ext cx="79994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77072"/>
            <a:ext cx="799941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22997"/>
            <a:ext cx="4541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35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540385" algn="l"/>
              </a:tabLst>
            </a:pPr>
            <a:r>
              <a:rPr lang="ru-RU" sz="2800" u="sng" dirty="0">
                <a:latin typeface="Times New Roman"/>
                <a:ea typeface="Times New Roman"/>
              </a:rPr>
              <a:t>Уровень соответствия 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u="sng" dirty="0">
                <a:latin typeface="Times New Roman"/>
                <a:ea typeface="Times New Roman"/>
              </a:rPr>
              <a:t>экзаменационной и годовой отметок по обществознанию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42548652"/>
              </p:ext>
            </p:extLst>
          </p:nvPr>
        </p:nvGraphicFramePr>
        <p:xfrm>
          <a:off x="5436096" y="1323082"/>
          <a:ext cx="3350890" cy="253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59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96855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25284"/>
              </p:ext>
            </p:extLst>
          </p:nvPr>
        </p:nvGraphicFramePr>
        <p:xfrm>
          <a:off x="395536" y="4581128"/>
          <a:ext cx="8038214" cy="1920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7906"/>
                <a:gridCol w="735572"/>
                <a:gridCol w="792088"/>
                <a:gridCol w="864096"/>
                <a:gridCol w="1008112"/>
                <a:gridCol w="864096"/>
                <a:gridCol w="936104"/>
                <a:gridCol w="792088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повысивших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повысивших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понизивших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% понизивших годовую оценку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Ф.И.О. 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Николаев И.В.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34,28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47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x-none" sz="3600" b="1">
                <a:latin typeface="Times New Roman"/>
                <a:ea typeface="Times New Roman"/>
              </a:rPr>
              <a:t>Самые высокие баллы </a:t>
            </a:r>
            <a:r>
              <a:rPr lang="x-none" sz="3600" smtClean="0">
                <a:latin typeface="Times New Roman"/>
                <a:ea typeface="Times New Roman"/>
              </a:rPr>
              <a:t>по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x-none" sz="3600" smtClean="0">
                <a:latin typeface="Times New Roman"/>
                <a:ea typeface="Times New Roman"/>
              </a:rPr>
              <a:t>обществознанию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71728"/>
              </p:ext>
            </p:extLst>
          </p:nvPr>
        </p:nvGraphicFramePr>
        <p:xfrm>
          <a:off x="539552" y="1124744"/>
          <a:ext cx="8064896" cy="2119588"/>
        </p:xfrm>
        <a:graphic>
          <a:graphicData uri="http://schemas.openxmlformats.org/drawingml/2006/table">
            <a:tbl>
              <a:tblPr firstRow="1" firstCol="1" bandRow="1"/>
              <a:tblGrid>
                <a:gridCol w="1114947"/>
                <a:gridCol w="997407"/>
                <a:gridCol w="3929181"/>
                <a:gridCol w="2023361"/>
              </a:tblGrid>
              <a:tr h="46751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Стативко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Кристина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Цулая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Анастасия, 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/>
                          <a:ea typeface="Times New Roman"/>
                        </a:rPr>
                        <a:t>Срабионян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Алина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9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Понеделко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Андрей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29193" y="3244333"/>
            <a:ext cx="4537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/>
                <a:ea typeface="Times New Roman"/>
              </a:rPr>
              <a:t>Самый низкий балл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17991"/>
              </p:ext>
            </p:extLst>
          </p:nvPr>
        </p:nvGraphicFramePr>
        <p:xfrm>
          <a:off x="611560" y="4005064"/>
          <a:ext cx="7992888" cy="2448271"/>
        </p:xfrm>
        <a:graphic>
          <a:graphicData uri="http://schemas.openxmlformats.org/drawingml/2006/table">
            <a:tbl>
              <a:tblPr firstRow="1" firstCol="1" bandRow="1"/>
              <a:tblGrid>
                <a:gridCol w="1104992"/>
                <a:gridCol w="988502"/>
                <a:gridCol w="3894099"/>
                <a:gridCol w="2005295"/>
              </a:tblGrid>
              <a:tr h="54001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8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Ермилова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8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Волкорез Герман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8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Астапов Максим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Николаев И.В.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768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Английский язык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12281"/>
              </p:ext>
            </p:extLst>
          </p:nvPr>
        </p:nvGraphicFramePr>
        <p:xfrm>
          <a:off x="539552" y="764704"/>
          <a:ext cx="7992891" cy="2102506"/>
        </p:xfrm>
        <a:graphic>
          <a:graphicData uri="http://schemas.openxmlformats.org/drawingml/2006/table">
            <a:tbl>
              <a:tblPr firstRow="1" firstCol="1" bandRow="1"/>
              <a:tblGrid>
                <a:gridCol w="909015"/>
                <a:gridCol w="941214"/>
                <a:gridCol w="734808"/>
                <a:gridCol w="734808"/>
                <a:gridCol w="734808"/>
                <a:gridCol w="734808"/>
                <a:gridCol w="688572"/>
                <a:gridCol w="941214"/>
                <a:gridCol w="786822"/>
                <a:gridCol w="786822"/>
              </a:tblGrid>
              <a:tr h="232636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4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95,5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4,87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96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4,55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2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93,2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776" y="2954105"/>
            <a:ext cx="415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Английский язык - письменная часть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41160"/>
              </p:ext>
            </p:extLst>
          </p:nvPr>
        </p:nvGraphicFramePr>
        <p:xfrm>
          <a:off x="179512" y="3323437"/>
          <a:ext cx="6984776" cy="1605925"/>
        </p:xfrm>
        <a:graphic>
          <a:graphicData uri="http://schemas.openxmlformats.org/drawingml/2006/table">
            <a:tbl>
              <a:tblPr firstRow="1" firstCol="1" bandRow="1"/>
              <a:tblGrid>
                <a:gridCol w="1019891"/>
                <a:gridCol w="1330262"/>
                <a:gridCol w="2434603"/>
                <a:gridCol w="2200020"/>
              </a:tblGrid>
              <a:tr h="620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/>
                          <a:ea typeface="Times New Roman"/>
                        </a:rPr>
                        <a:t>Минимальное количество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 баллов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Рыбалко Наталья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Никифорова Р.Н.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Смык Родион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Босов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Александр,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Ямина Эвелина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22618"/>
              </p:ext>
            </p:extLst>
          </p:nvPr>
        </p:nvGraphicFramePr>
        <p:xfrm>
          <a:off x="1475656" y="5013176"/>
          <a:ext cx="7441039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1086513"/>
                <a:gridCol w="1417158"/>
                <a:gridCol w="2593637"/>
                <a:gridCol w="2343731"/>
              </a:tblGrid>
              <a:tr h="619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Максимальное количество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баллов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Стативко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Кристина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Никифорова Р.Н.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Срабионян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Ионова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Анастасия,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Кожукалова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813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Английский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язык. Устная часть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511435"/>
              </p:ext>
            </p:extLst>
          </p:nvPr>
        </p:nvGraphicFramePr>
        <p:xfrm>
          <a:off x="251521" y="980728"/>
          <a:ext cx="7992887" cy="1830589"/>
        </p:xfrm>
        <a:graphic>
          <a:graphicData uri="http://schemas.openxmlformats.org/drawingml/2006/table">
            <a:tbl>
              <a:tblPr firstRow="1" firstCol="1" bandRow="1"/>
              <a:tblGrid>
                <a:gridCol w="976940"/>
                <a:gridCol w="1903379"/>
                <a:gridCol w="2736304"/>
                <a:gridCol w="2376264"/>
              </a:tblGrid>
              <a:tr h="611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Минимальное количество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баллов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Колесник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Никифорова Р.Н.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Мнацаканян	Лаерт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Смык	Родион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Термелева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	Ольга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Тищенко	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1030"/>
              </p:ext>
            </p:extLst>
          </p:nvPr>
        </p:nvGraphicFramePr>
        <p:xfrm>
          <a:off x="1403646" y="2924944"/>
          <a:ext cx="7488833" cy="3623144"/>
        </p:xfrm>
        <a:graphic>
          <a:graphicData uri="http://schemas.openxmlformats.org/drawingml/2006/table">
            <a:tbl>
              <a:tblPr firstRow="1" firstCol="1" bandRow="1"/>
              <a:tblGrid>
                <a:gridCol w="720082"/>
                <a:gridCol w="1944216"/>
                <a:gridCol w="2973648"/>
                <a:gridCol w="1850887"/>
              </a:tblGrid>
              <a:tr h="9409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</a:rPr>
                        <a:t>Максимальное количество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 баллов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Рыбалко Наталья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Никифорова Р.Н.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Белова	Полина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Дмитриева	Дарья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Липская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	Вероника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Лужанская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	Эмилия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Срабионян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	Алина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Сысенко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	Александр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Ионова	Анастасия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Кожукалова Валерия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Кудрявцева 	Екатерина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Погорелова	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076087"/>
              </p:ext>
            </p:extLst>
          </p:nvPr>
        </p:nvGraphicFramePr>
        <p:xfrm>
          <a:off x="575556" y="260648"/>
          <a:ext cx="7992887" cy="2108141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181441"/>
                <a:gridCol w="542550"/>
                <a:gridCol w="784551"/>
                <a:gridCol w="659640"/>
                <a:gridCol w="659640"/>
                <a:gridCol w="626414"/>
                <a:gridCol w="626414"/>
                <a:gridCol w="626414"/>
                <a:gridCol w="621527"/>
              </a:tblGrid>
              <a:tr h="627725"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Английский язык-9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98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годовая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66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экзаменационная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итоговая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85000"/>
              </p:ext>
            </p:extLst>
          </p:nvPr>
        </p:nvGraphicFramePr>
        <p:xfrm>
          <a:off x="2627784" y="2708920"/>
          <a:ext cx="6192688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Диаграмма" r:id="rId3" imgW="4572000" imgH="2743200" progId="Excel.Chart.8">
                  <p:embed/>
                </p:oleObj>
              </mc:Choice>
              <mc:Fallback>
                <p:oleObj name="Диаграмма" r:id="rId3" imgW="4572000" imgH="274320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08920"/>
                        <a:ext cx="6192688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84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>
              <a:tabLst>
                <a:tab pos="540385" algn="l"/>
              </a:tabLst>
            </a:pPr>
            <a:r>
              <a:rPr lang="ru-RU" sz="3100" u="sng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соответствия</a:t>
            </a:r>
            <a:r>
              <a:rPr lang="ru-RU" sz="3100" dirty="0">
                <a:latin typeface="Times New Roman"/>
                <a:ea typeface="Times New Roman"/>
              </a:rPr>
              <a:t/>
            </a:r>
            <a:br>
              <a:rPr lang="ru-RU" sz="3100" dirty="0">
                <a:latin typeface="Times New Roman"/>
                <a:ea typeface="Times New Roman"/>
              </a:rPr>
            </a:br>
            <a:r>
              <a:rPr lang="ru-RU" sz="3100" u="sng" dirty="0">
                <a:solidFill>
                  <a:srgbClr val="000000"/>
                </a:solidFill>
                <a:latin typeface="Times New Roman"/>
                <a:ea typeface="Times New Roman"/>
              </a:rPr>
              <a:t>экзаменационной и годовой отметок по </a:t>
            </a:r>
            <a:r>
              <a:rPr lang="ru-RU" sz="31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1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1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английскому </a:t>
            </a:r>
            <a:r>
              <a:rPr lang="ru-RU" sz="3100" u="sng" dirty="0">
                <a:solidFill>
                  <a:srgbClr val="000000"/>
                </a:solidFill>
                <a:latin typeface="Times New Roman"/>
                <a:ea typeface="Times New Roman"/>
              </a:rPr>
              <a:t>языку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551851"/>
              </p:ext>
            </p:extLst>
          </p:nvPr>
        </p:nvGraphicFramePr>
        <p:xfrm>
          <a:off x="251520" y="1628800"/>
          <a:ext cx="8496944" cy="31977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80"/>
                <a:gridCol w="1080120"/>
                <a:gridCol w="720080"/>
                <a:gridCol w="901502"/>
                <a:gridCol w="854644"/>
                <a:gridCol w="855446"/>
                <a:gridCol w="740504"/>
                <a:gridCol w="887685"/>
                <a:gridCol w="1736883"/>
              </a:tblGrid>
              <a:tr h="1304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сдававших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повысивших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% повысивших годовую оценку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понизивших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понизивших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Никифорова Р.Н.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Яценко А.Н.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Батракова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11,11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Лях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Ю.В.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А.А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96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034567"/>
              </p:ext>
            </p:extLst>
          </p:nvPr>
        </p:nvGraphicFramePr>
        <p:xfrm>
          <a:off x="611560" y="692696"/>
          <a:ext cx="792088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Диаграмма" r:id="rId3" imgW="4572000" imgH="2743200" progId="Excel.Chart.8">
                  <p:embed/>
                </p:oleObj>
              </mc:Choice>
              <mc:Fallback>
                <p:oleObj name="Диаграмма" r:id="rId3" imgW="4572000" imgH="274320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692696"/>
                        <a:ext cx="7920880" cy="5472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70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573719"/>
              </p:ext>
            </p:extLst>
          </p:nvPr>
        </p:nvGraphicFramePr>
        <p:xfrm>
          <a:off x="179512" y="188640"/>
          <a:ext cx="5472608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Диаграмма" r:id="rId3" imgW="4572000" imgH="2743200" progId="Excel.Chart.8">
                  <p:embed/>
                </p:oleObj>
              </mc:Choice>
              <mc:Fallback>
                <p:oleObj name="Диаграмма" r:id="rId3" imgW="4572000" imgH="274320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5472608" cy="3672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71340839"/>
              </p:ext>
            </p:extLst>
          </p:nvPr>
        </p:nvGraphicFramePr>
        <p:xfrm>
          <a:off x="4572000" y="3861048"/>
          <a:ext cx="41764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495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Английский язык - письменная часть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x-none" sz="2800" b="1">
                <a:latin typeface="Times New Roman"/>
                <a:ea typeface="Times New Roman"/>
              </a:rPr>
              <a:t>Самые высокие баллы </a:t>
            </a:r>
            <a:r>
              <a:rPr lang="x-none" sz="2800">
                <a:latin typeface="Times New Roman"/>
                <a:ea typeface="Times New Roman"/>
              </a:rPr>
              <a:t>набрали: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056209"/>
              </p:ext>
            </p:extLst>
          </p:nvPr>
        </p:nvGraphicFramePr>
        <p:xfrm>
          <a:off x="467545" y="1196750"/>
          <a:ext cx="8208911" cy="2609877"/>
        </p:xfrm>
        <a:graphic>
          <a:graphicData uri="http://schemas.openxmlformats.org/drawingml/2006/table">
            <a:tbl>
              <a:tblPr firstRow="1" firstCol="1" bandRow="1"/>
              <a:tblGrid>
                <a:gridCol w="933318"/>
                <a:gridCol w="892273"/>
                <a:gridCol w="4344477"/>
                <a:gridCol w="2038843"/>
              </a:tblGrid>
              <a:tr h="2393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92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Ионова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Анастасия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Кожукалова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Батракова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Соабионян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Алина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Белова Полина, Дмитриева Дарья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Кудрявцева Екатерина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7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Липская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Вероника, 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Лужансая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Эмилия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Стативко Кристина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Никифорова Р.Н.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20232" y="3774105"/>
            <a:ext cx="5113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b="1">
                <a:latin typeface="Times New Roman"/>
                <a:ea typeface="Times New Roman"/>
              </a:rPr>
              <a:t>Самый низкие баллы</a:t>
            </a:r>
            <a:r>
              <a:rPr lang="x-none" sz="2800">
                <a:latin typeface="Times New Roman"/>
                <a:ea typeface="Times New Roman"/>
              </a:rPr>
              <a:t> набрали</a:t>
            </a:r>
            <a:r>
              <a:rPr lang="x-none">
                <a:latin typeface="Times New Roman"/>
                <a:ea typeface="Times New Roman"/>
              </a:rPr>
              <a:t>: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3078"/>
              </p:ext>
            </p:extLst>
          </p:nvPr>
        </p:nvGraphicFramePr>
        <p:xfrm>
          <a:off x="395536" y="4297325"/>
          <a:ext cx="8280920" cy="2160238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936104"/>
                <a:gridCol w="4320480"/>
                <a:gridCol w="2016224"/>
              </a:tblGrid>
              <a:tr h="4764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5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/>
                          <a:ea typeface="Times New Roman"/>
                        </a:rPr>
                        <a:t>Щетинина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Алиса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Макаренко Л.А.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Колосов 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Всеволод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Германюк 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727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Английский язык - устная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часть-раздел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«Говорение»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x-none" sz="2800" b="1">
                <a:latin typeface="Times New Roman"/>
                <a:ea typeface="Times New Roman"/>
              </a:rPr>
              <a:t>Самые высокие баллы </a:t>
            </a:r>
            <a:r>
              <a:rPr lang="x-none" sz="2800">
                <a:latin typeface="Times New Roman"/>
                <a:ea typeface="Times New Roman"/>
              </a:rPr>
              <a:t>набрали: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354069"/>
              </p:ext>
            </p:extLst>
          </p:nvPr>
        </p:nvGraphicFramePr>
        <p:xfrm>
          <a:off x="381372" y="1052736"/>
          <a:ext cx="7848873" cy="2567432"/>
        </p:xfrm>
        <a:graphic>
          <a:graphicData uri="http://schemas.openxmlformats.org/drawingml/2006/table">
            <a:tbl>
              <a:tblPr firstRow="1" firstCol="1" bandRow="1"/>
              <a:tblGrid>
                <a:gridCol w="1094284"/>
                <a:gridCol w="1008112"/>
                <a:gridCol w="3655279"/>
                <a:gridCol w="2091198"/>
              </a:tblGrid>
              <a:tr h="1287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8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Белова Полина,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Дмитриева Дарья,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Липская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Вероника,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Лужанская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Эмилия,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Срабионян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Алина,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Сысенко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Александр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Яценко А.Н.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31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Кудрявцева Екатерина,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Погорелова Елизавета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332" y="3664660"/>
            <a:ext cx="5149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b="1">
                <a:latin typeface="Times New Roman"/>
                <a:ea typeface="Times New Roman"/>
              </a:rPr>
              <a:t>Самый низкие баллы</a:t>
            </a:r>
            <a:r>
              <a:rPr lang="x-none" sz="2800">
                <a:latin typeface="Times New Roman"/>
                <a:ea typeface="Times New Roman"/>
              </a:rPr>
              <a:t> набрали: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40289"/>
              </p:ext>
            </p:extLst>
          </p:nvPr>
        </p:nvGraphicFramePr>
        <p:xfrm>
          <a:off x="407332" y="4187880"/>
          <a:ext cx="7848873" cy="2265455"/>
        </p:xfrm>
        <a:graphic>
          <a:graphicData uri="http://schemas.openxmlformats.org/drawingml/2006/table">
            <a:tbl>
              <a:tblPr firstRow="1" firstCol="1" bandRow="1"/>
              <a:tblGrid>
                <a:gridCol w="1068324"/>
                <a:gridCol w="987451"/>
                <a:gridCol w="3693069"/>
                <a:gridCol w="2100029"/>
              </a:tblGrid>
              <a:tr h="32882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32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Колесник Мария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Никифорова Р.Н.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6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Мнацаканян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Лаерт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Смык Родион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Батракова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6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Тремелева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Ольга, 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Тищенко 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Лях Ю.В.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87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Формы и выбор предметов </a:t>
            </a:r>
            <a:r>
              <a:rPr lang="ru-RU" sz="2800" dirty="0" smtClean="0"/>
              <a:t>ГИА - 9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ru-RU" sz="2800" dirty="0"/>
              <a:t>в динамике за три учебных года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409072"/>
              </p:ext>
            </p:extLst>
          </p:nvPr>
        </p:nvGraphicFramePr>
        <p:xfrm>
          <a:off x="899592" y="1628800"/>
          <a:ext cx="7041207" cy="41764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12442"/>
                <a:gridCol w="796560"/>
                <a:gridCol w="746102"/>
                <a:gridCol w="668060"/>
                <a:gridCol w="1032028"/>
                <a:gridCol w="1032028"/>
                <a:gridCol w="953987"/>
              </a:tblGrid>
              <a:tr h="38026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355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355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55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355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55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indent="3556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2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уч.год</a:t>
                      </a:r>
                      <a:endParaRPr lang="ru-RU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200" b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200" b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математика (ОГЭ)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98,64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98,7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98.4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математика (ГВЭ)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1,36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6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русский язык (ОГЭ)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98,64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98,7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98.4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русский язык (ГВЭ)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1,36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/>
                          <a:ea typeface="Times New Roman"/>
                        </a:rPr>
                        <a:t>обществознание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66,2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47,3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45,5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12.5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22,1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19,5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32,4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15,6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6.25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/>
                          <a:ea typeface="Times New Roman"/>
                        </a:rPr>
                        <a:t>литература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история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pc="-35">
                          <a:effectLst/>
                          <a:latin typeface="Times New Roman"/>
                          <a:ea typeface="Times New Roman"/>
                        </a:rPr>
                        <a:t>2 иностранный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695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Физика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61741"/>
              </p:ext>
            </p:extLst>
          </p:nvPr>
        </p:nvGraphicFramePr>
        <p:xfrm>
          <a:off x="395534" y="620687"/>
          <a:ext cx="7704858" cy="1800202"/>
        </p:xfrm>
        <a:graphic>
          <a:graphicData uri="http://schemas.openxmlformats.org/drawingml/2006/table">
            <a:tbl>
              <a:tblPr firstRow="1" firstCol="1" bandRow="1"/>
              <a:tblGrid>
                <a:gridCol w="786175"/>
                <a:gridCol w="1014027"/>
                <a:gridCol w="435506"/>
                <a:gridCol w="635510"/>
                <a:gridCol w="635510"/>
                <a:gridCol w="635510"/>
                <a:gridCol w="754308"/>
                <a:gridCol w="720080"/>
                <a:gridCol w="720080"/>
                <a:gridCol w="1368152"/>
              </a:tblGrid>
              <a:tr h="213181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53,33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3,75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10499"/>
              </p:ext>
            </p:extLst>
          </p:nvPr>
        </p:nvGraphicFramePr>
        <p:xfrm>
          <a:off x="4283968" y="5661248"/>
          <a:ext cx="4695800" cy="952500"/>
        </p:xfrm>
        <a:graphic>
          <a:graphicData uri="http://schemas.openxmlformats.org/drawingml/2006/table">
            <a:tbl>
              <a:tblPr firstRow="1" firstCol="1" bandRow="1"/>
              <a:tblGrid>
                <a:gridCol w="1182896"/>
                <a:gridCol w="162560"/>
                <a:gridCol w="413504"/>
                <a:gridCol w="360040"/>
                <a:gridCol w="432048"/>
                <a:gridCol w="432048"/>
                <a:gridCol w="432048"/>
                <a:gridCol w="432048"/>
                <a:gridCol w="416560"/>
                <a:gridCol w="432048"/>
              </a:tblGrid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Физика-9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годовая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экзаменационная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итоговая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9266"/>
            <a:ext cx="52565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30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5662"/>
              </p:ext>
            </p:extLst>
          </p:nvPr>
        </p:nvGraphicFramePr>
        <p:xfrm>
          <a:off x="357043" y="3356992"/>
          <a:ext cx="8409384" cy="32637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9901"/>
                <a:gridCol w="926333"/>
                <a:gridCol w="792088"/>
                <a:gridCol w="936104"/>
                <a:gridCol w="936104"/>
                <a:gridCol w="648072"/>
                <a:gridCol w="648072"/>
                <a:gridCol w="1080120"/>
                <a:gridCol w="1672590"/>
              </a:tblGrid>
              <a:tr h="2069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повысивших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повысивших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понизивших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понизивших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Мартынова Г.А.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Мартынова Г.А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Мартынова Г.А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1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4726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0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x-none" sz="3200" b="1">
                <a:latin typeface="Times New Roman"/>
                <a:ea typeface="Times New Roman"/>
              </a:rPr>
              <a:t>Самые высокие баллы </a:t>
            </a:r>
            <a:r>
              <a:rPr lang="x-none" sz="3200">
                <a:latin typeface="Times New Roman"/>
                <a:ea typeface="Times New Roman"/>
              </a:rPr>
              <a:t>по физике набрали: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373940"/>
              </p:ext>
            </p:extLst>
          </p:nvPr>
        </p:nvGraphicFramePr>
        <p:xfrm>
          <a:off x="611560" y="1124744"/>
          <a:ext cx="7848871" cy="1728191"/>
        </p:xfrm>
        <a:graphic>
          <a:graphicData uri="http://schemas.openxmlformats.org/drawingml/2006/table">
            <a:tbl>
              <a:tblPr firstRow="1" firstCol="1" bandRow="1"/>
              <a:tblGrid>
                <a:gridCol w="1085082"/>
                <a:gridCol w="970691"/>
                <a:gridCol w="3823935"/>
                <a:gridCol w="1969163"/>
              </a:tblGrid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Куричев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Алексей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Мартынова Г.А.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Преучиль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Никита, Прохоров Егор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Мартынова Г.А.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Кожукалова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Валерия,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Босов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Александр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Мартынова Г.А.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3140968"/>
            <a:ext cx="559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3200" b="1">
                <a:latin typeface="Times New Roman"/>
                <a:ea typeface="Times New Roman"/>
              </a:rPr>
              <a:t>Самый низкий балл</a:t>
            </a:r>
            <a:r>
              <a:rPr lang="x-none" sz="3200">
                <a:latin typeface="Times New Roman"/>
                <a:ea typeface="Times New Roman"/>
              </a:rPr>
              <a:t> набрали: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284495"/>
              </p:ext>
            </p:extLst>
          </p:nvPr>
        </p:nvGraphicFramePr>
        <p:xfrm>
          <a:off x="539552" y="3829108"/>
          <a:ext cx="7920879" cy="2192180"/>
        </p:xfrm>
        <a:graphic>
          <a:graphicData uri="http://schemas.openxmlformats.org/drawingml/2006/table">
            <a:tbl>
              <a:tblPr firstRow="1" firstCol="1" bandRow="1"/>
              <a:tblGrid>
                <a:gridCol w="1095037"/>
                <a:gridCol w="979596"/>
                <a:gridCol w="3859017"/>
                <a:gridCol w="1987229"/>
              </a:tblGrid>
              <a:tr h="5480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Мартынова Ксения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Мартынова Г.А.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Снигирев Иван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Мартынова Г.А.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04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Мухин Сергей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Мартынова Г.А.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204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2375"/>
            <a:ext cx="8229600" cy="787079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География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366391"/>
              </p:ext>
            </p:extLst>
          </p:nvPr>
        </p:nvGraphicFramePr>
        <p:xfrm>
          <a:off x="323528" y="692696"/>
          <a:ext cx="8192505" cy="2132179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1440160"/>
                <a:gridCol w="720080"/>
                <a:gridCol w="504056"/>
                <a:gridCol w="576064"/>
                <a:gridCol w="504056"/>
                <a:gridCol w="648072"/>
                <a:gridCol w="648072"/>
                <a:gridCol w="757553"/>
                <a:gridCol w="1386280"/>
              </a:tblGrid>
              <a:tr h="248954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67,66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74,13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69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88154"/>
            <a:ext cx="58326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56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  <a:tabLst>
                <a:tab pos="540385" algn="l"/>
              </a:tabLst>
            </a:pPr>
            <a:r>
              <a:rPr lang="ru-RU" sz="3200" u="sng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соответствия      экзаменационной   и годовой отметок по </a:t>
            </a:r>
            <a:r>
              <a:rPr lang="ru-RU" sz="32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географии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pic>
        <p:nvPicPr>
          <p:cNvPr id="33794" name="Диаграмма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616624" cy="333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95162"/>
              </p:ext>
            </p:extLst>
          </p:nvPr>
        </p:nvGraphicFramePr>
        <p:xfrm>
          <a:off x="755576" y="1196752"/>
          <a:ext cx="7488832" cy="1983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2088"/>
                <a:gridCol w="1224136"/>
                <a:gridCol w="864096"/>
                <a:gridCol w="792088"/>
                <a:gridCol w="1008112"/>
                <a:gridCol w="792088"/>
                <a:gridCol w="648072"/>
                <a:gridCol w="136815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сдававших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Подтвердили 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Повысили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годовую оценку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Понизили годовую оценку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05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Диаграмма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552728" cy="422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974381" cy="278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460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x-none" sz="3600" b="1">
                <a:latin typeface="Times New Roman"/>
                <a:ea typeface="Times New Roman"/>
              </a:rPr>
              <a:t>Самые высокие баллы </a:t>
            </a:r>
            <a:r>
              <a:rPr lang="x-none" sz="3600">
                <a:latin typeface="Times New Roman"/>
                <a:ea typeface="Times New Roman"/>
              </a:rPr>
              <a:t>по географии набрали: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835133"/>
              </p:ext>
            </p:extLst>
          </p:nvPr>
        </p:nvGraphicFramePr>
        <p:xfrm>
          <a:off x="539552" y="1268757"/>
          <a:ext cx="7920880" cy="1643699"/>
        </p:xfrm>
        <a:graphic>
          <a:graphicData uri="http://schemas.openxmlformats.org/drawingml/2006/table">
            <a:tbl>
              <a:tblPr firstRow="1" firstCol="1" bandRow="1"/>
              <a:tblGrid>
                <a:gridCol w="985534"/>
                <a:gridCol w="881637"/>
                <a:gridCol w="4253509"/>
                <a:gridCol w="1800200"/>
              </a:tblGrid>
              <a:tr h="3475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Ф.И.О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Пелипенко Даниил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Соковых Е.И.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Прохоров Егор, Токарь Анна, 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Мильчинская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София,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Липская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Вероника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Соковых Е.И.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Понидеко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Андорей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Соковых Е.И.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354069"/>
            <a:ext cx="559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3200" b="1">
                <a:latin typeface="Times New Roman"/>
                <a:ea typeface="Times New Roman"/>
              </a:rPr>
              <a:t>Самый низкий балл</a:t>
            </a:r>
            <a:r>
              <a:rPr lang="x-none" sz="3200">
                <a:latin typeface="Times New Roman"/>
                <a:ea typeface="Times New Roman"/>
              </a:rPr>
              <a:t> набрали: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5453"/>
              </p:ext>
            </p:extLst>
          </p:nvPr>
        </p:nvGraphicFramePr>
        <p:xfrm>
          <a:off x="467544" y="4221088"/>
          <a:ext cx="7992888" cy="1728193"/>
        </p:xfrm>
        <a:graphic>
          <a:graphicData uri="http://schemas.openxmlformats.org/drawingml/2006/table">
            <a:tbl>
              <a:tblPr firstRow="1" firstCol="1" bandRow="1"/>
              <a:tblGrid>
                <a:gridCol w="1015398"/>
                <a:gridCol w="908353"/>
                <a:gridCol w="4268937"/>
                <a:gridCol w="1800200"/>
              </a:tblGrid>
              <a:tr h="37148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8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Колыбельников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Кирилл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Соковых Е.И.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3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Требко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Кирилл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Соковых Е.И.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29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Астапов Максим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Соковых Е.И.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32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Информатика и ИКТ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85070"/>
              </p:ext>
            </p:extLst>
          </p:nvPr>
        </p:nvGraphicFramePr>
        <p:xfrm>
          <a:off x="467544" y="1484784"/>
          <a:ext cx="8280920" cy="2457367"/>
        </p:xfrm>
        <a:graphic>
          <a:graphicData uri="http://schemas.openxmlformats.org/drawingml/2006/table">
            <a:tbl>
              <a:tblPr firstRow="1" firstCol="1" bandRow="1"/>
              <a:tblGrid>
                <a:gridCol w="846501"/>
                <a:gridCol w="1601770"/>
                <a:gridCol w="648073"/>
                <a:gridCol w="576064"/>
                <a:gridCol w="576064"/>
                <a:gridCol w="648072"/>
                <a:gridCol w="648072"/>
                <a:gridCol w="792088"/>
                <a:gridCol w="792088"/>
                <a:gridCol w="1152128"/>
              </a:tblGrid>
              <a:tr h="306664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65,5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69,25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3,75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81,13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65,12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04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1044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Диаграмма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464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59919"/>
              </p:ext>
            </p:extLst>
          </p:nvPr>
        </p:nvGraphicFramePr>
        <p:xfrm>
          <a:off x="323528" y="174857"/>
          <a:ext cx="8568953" cy="2030007"/>
        </p:xfrm>
        <a:graphic>
          <a:graphicData uri="http://schemas.openxmlformats.org/drawingml/2006/table">
            <a:tbl>
              <a:tblPr firstRow="1" firstCol="1" bandRow="1"/>
              <a:tblGrid>
                <a:gridCol w="2208323"/>
                <a:gridCol w="661871"/>
                <a:gridCol w="706621"/>
                <a:gridCol w="706621"/>
                <a:gridCol w="702459"/>
                <a:gridCol w="739923"/>
                <a:gridCol w="739923"/>
                <a:gridCol w="739923"/>
                <a:gridCol w="739923"/>
                <a:gridCol w="623366"/>
              </a:tblGrid>
              <a:tr h="720079"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География-9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5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годовая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18,75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экзаменационная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18,75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18,75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итоговая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56,25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055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504056"/>
          </a:xfrm>
        </p:spPr>
        <p:txBody>
          <a:bodyPr>
            <a:normAutofit fontScale="90000"/>
          </a:bodyPr>
          <a:lstStyle/>
          <a:p>
            <a:pPr>
              <a:tabLst>
                <a:tab pos="540385" algn="l"/>
              </a:tabLst>
            </a:pPr>
            <a:r>
              <a:rPr lang="ru-RU" sz="2700" u="sng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соответствия </a:t>
            </a:r>
            <a:r>
              <a:rPr lang="ru-RU" sz="27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экзаменационной </a:t>
            </a:r>
            <a:r>
              <a:rPr lang="ru-RU" sz="2700" u="sng" dirty="0">
                <a:solidFill>
                  <a:srgbClr val="000000"/>
                </a:solidFill>
                <a:latin typeface="Times New Roman"/>
                <a:ea typeface="Times New Roman"/>
              </a:rPr>
              <a:t>и годовой отметок </a:t>
            </a:r>
            <a:r>
              <a:rPr lang="ru-RU" sz="27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</a:t>
            </a:r>
            <a:br>
              <a:rPr lang="ru-RU" sz="27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700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700" u="sng" dirty="0">
                <a:solidFill>
                  <a:srgbClr val="000000"/>
                </a:solidFill>
                <a:latin typeface="Times New Roman"/>
                <a:ea typeface="Times New Roman"/>
              </a:rPr>
              <a:t>информатике и ИКТ</a:t>
            </a:r>
            <a:r>
              <a:rPr lang="ru-RU" sz="2700" dirty="0">
                <a:latin typeface="Times New Roman"/>
                <a:ea typeface="Times New Roman"/>
              </a:rPr>
              <a:t/>
            </a:r>
            <a:br>
              <a:rPr lang="ru-RU" sz="27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3891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86333"/>
            <a:ext cx="4608512" cy="31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Диаграмма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6333"/>
            <a:ext cx="41764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54523"/>
              </p:ext>
            </p:extLst>
          </p:nvPr>
        </p:nvGraphicFramePr>
        <p:xfrm>
          <a:off x="287524" y="764704"/>
          <a:ext cx="8568952" cy="25274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28"/>
                <a:gridCol w="1728192"/>
                <a:gridCol w="1008112"/>
                <a:gridCol w="1152128"/>
                <a:gridCol w="1080120"/>
                <a:gridCol w="792088"/>
                <a:gridCol w="936104"/>
                <a:gridCol w="720080"/>
              </a:tblGrid>
              <a:tr h="865715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сдававших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Подтвердили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Повысили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Понизили годовую оценку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   37,5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43,75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31,25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27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797934"/>
              </p:ext>
            </p:extLst>
          </p:nvPr>
        </p:nvGraphicFramePr>
        <p:xfrm>
          <a:off x="683568" y="548680"/>
          <a:ext cx="8136904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Диаграмма" r:id="rId3" imgW="4584589" imgH="2755631" progId="Excel.Chart.8">
                  <p:embed/>
                </p:oleObj>
              </mc:Choice>
              <mc:Fallback>
                <p:oleObj name="Диаграмма" r:id="rId3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8680"/>
                        <a:ext cx="8136904" cy="5544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615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x-none" sz="2800" b="1">
                <a:latin typeface="Times New Roman"/>
                <a:ea typeface="Times New Roman"/>
              </a:rPr>
              <a:t>Самые высокие баллы </a:t>
            </a:r>
            <a:r>
              <a:rPr lang="x-none" sz="2800" smtClean="0">
                <a:latin typeface="Times New Roman"/>
                <a:ea typeface="Times New Roman"/>
              </a:rPr>
              <a:t>по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x-none" sz="2800" smtClean="0">
                <a:latin typeface="Times New Roman"/>
                <a:ea typeface="Times New Roman"/>
              </a:rPr>
              <a:t>информатике </a:t>
            </a:r>
            <a:r>
              <a:rPr lang="x-none" sz="2800">
                <a:latin typeface="Times New Roman"/>
                <a:ea typeface="Times New Roman"/>
              </a:rPr>
              <a:t>и ИКТ набрали: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715812"/>
              </p:ext>
            </p:extLst>
          </p:nvPr>
        </p:nvGraphicFramePr>
        <p:xfrm>
          <a:off x="445237" y="1124744"/>
          <a:ext cx="8280920" cy="1536192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1160824"/>
                <a:gridCol w="3879736"/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Times New Roman"/>
                        </a:rPr>
                        <a:t>Ф.И.О учителя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Куричев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Алексей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Малюкова Л.А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Токарь Анна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Малюкова Л.А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Крбзарев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Дмитрий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Малюкова Л.А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1854" y="3140968"/>
            <a:ext cx="5598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3200" b="1">
                <a:latin typeface="Times New Roman"/>
                <a:ea typeface="Times New Roman"/>
              </a:rPr>
              <a:t>Самый низкий балл</a:t>
            </a:r>
            <a:r>
              <a:rPr lang="x-none" sz="3200">
                <a:latin typeface="Times New Roman"/>
                <a:ea typeface="Times New Roman"/>
              </a:rPr>
              <a:t> набрали: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48722"/>
              </p:ext>
            </p:extLst>
          </p:nvPr>
        </p:nvGraphicFramePr>
        <p:xfrm>
          <a:off x="394770" y="3725743"/>
          <a:ext cx="8280920" cy="2616300"/>
        </p:xfrm>
        <a:graphic>
          <a:graphicData uri="http://schemas.openxmlformats.org/drawingml/2006/table">
            <a:tbl>
              <a:tblPr firstRow="1" firstCol="1" bandRow="1"/>
              <a:tblGrid>
                <a:gridCol w="1144812"/>
                <a:gridCol w="1024124"/>
                <a:gridCol w="4034427"/>
                <a:gridCol w="2077557"/>
              </a:tblGrid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Федькин Дмитрий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Малюкова Л.А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Смык Родион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Малюкова Л.А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Копылов Егор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Малюкова Л.А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711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Биология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028884"/>
              </p:ext>
            </p:extLst>
          </p:nvPr>
        </p:nvGraphicFramePr>
        <p:xfrm>
          <a:off x="107504" y="1124744"/>
          <a:ext cx="8951479" cy="3816425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512168"/>
                <a:gridCol w="670560"/>
                <a:gridCol w="648072"/>
                <a:gridCol w="648072"/>
                <a:gridCol w="648072"/>
                <a:gridCol w="697592"/>
                <a:gridCol w="864096"/>
                <a:gridCol w="792088"/>
                <a:gridCol w="1390639"/>
              </a:tblGrid>
              <a:tr h="48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кач.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74,5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4,25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66,67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3,33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54,14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3,64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737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16883"/>
              </p:ext>
            </p:extLst>
          </p:nvPr>
        </p:nvGraphicFramePr>
        <p:xfrm>
          <a:off x="503549" y="260648"/>
          <a:ext cx="8136904" cy="2179296"/>
        </p:xfrm>
        <a:graphic>
          <a:graphicData uri="http://schemas.openxmlformats.org/drawingml/2006/table">
            <a:tbl>
              <a:tblPr firstRow="1" firstCol="1" bandRow="1"/>
              <a:tblGrid>
                <a:gridCol w="2041306"/>
                <a:gridCol w="190942"/>
                <a:gridCol w="576064"/>
                <a:gridCol w="720080"/>
                <a:gridCol w="648072"/>
                <a:gridCol w="576064"/>
                <a:gridCol w="936104"/>
                <a:gridCol w="864096"/>
                <a:gridCol w="792088"/>
                <a:gridCol w="792088"/>
              </a:tblGrid>
              <a:tr h="464052"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Биология-9 </a:t>
                      </a:r>
                      <a:r>
                        <a:rPr lang="ru-RU" sz="2000" b="1" dirty="0" err="1"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годовая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28,57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35,71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35,71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экзаменационная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14,28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35,71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28,57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итоговая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21,42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28,57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986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48472" cy="37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392489" cy="37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58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540385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соответствия экзаменационной и годовой отметок по биологии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266038"/>
              </p:ext>
            </p:extLst>
          </p:nvPr>
        </p:nvGraphicFramePr>
        <p:xfrm>
          <a:off x="1259632" y="1124744"/>
          <a:ext cx="6048376" cy="1720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4089"/>
                <a:gridCol w="1099154"/>
                <a:gridCol w="704089"/>
                <a:gridCol w="670157"/>
                <a:gridCol w="773164"/>
                <a:gridCol w="773164"/>
                <a:gridCol w="690758"/>
                <a:gridCol w="63380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сдававших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Подтвердили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Повысили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Понизили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50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66,66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33,33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51,14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     14,28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28,57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010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3248"/>
            <a:ext cx="4248472" cy="34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Диаграм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4" y="3083248"/>
            <a:ext cx="4270068" cy="34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97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x-none" sz="3600" b="1" smtClean="0">
                <a:latin typeface="Times New Roman"/>
                <a:ea typeface="Times New Roman"/>
              </a:rPr>
              <a:t>Самые высокие баллы </a:t>
            </a:r>
            <a:r>
              <a:rPr lang="x-none" sz="3600" smtClean="0">
                <a:latin typeface="Times New Roman"/>
                <a:ea typeface="Times New Roman"/>
              </a:rPr>
              <a:t>по биологии набрали</a:t>
            </a:r>
            <a:r>
              <a:rPr lang="x-none" sz="3600">
                <a:latin typeface="Times New Roman"/>
                <a:ea typeface="Times New Roman"/>
              </a:rPr>
              <a:t>: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564160"/>
              </p:ext>
            </p:extLst>
          </p:nvPr>
        </p:nvGraphicFramePr>
        <p:xfrm>
          <a:off x="464423" y="1076712"/>
          <a:ext cx="8136904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124902"/>
                <a:gridCol w="1254483"/>
                <a:gridCol w="2952328"/>
                <a:gridCol w="280519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Ф.И.О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Косухин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Алекскй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Мамитова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Г.А.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Арутюнян Роза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Мамитова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Г.А.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Мухин Сергей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Мамитова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Г.А.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23" y="299695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3600" b="1">
                <a:latin typeface="Times New Roman"/>
                <a:ea typeface="Times New Roman"/>
              </a:rPr>
              <a:t>Самый низкий балл</a:t>
            </a:r>
            <a:r>
              <a:rPr lang="x-none" sz="3600">
                <a:latin typeface="Times New Roman"/>
                <a:ea typeface="Times New Roman"/>
              </a:rPr>
              <a:t> набрали:</a:t>
            </a:r>
            <a:endParaRPr lang="ru-RU" sz="3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x-none" sz="3600">
                <a:latin typeface="Times New Roman"/>
                <a:ea typeface="Times New Roman"/>
              </a:rPr>
              <a:t> 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40348"/>
              </p:ext>
            </p:extLst>
          </p:nvPr>
        </p:nvGraphicFramePr>
        <p:xfrm>
          <a:off x="493476" y="3688215"/>
          <a:ext cx="7921091" cy="2010234"/>
        </p:xfrm>
        <a:graphic>
          <a:graphicData uri="http://schemas.openxmlformats.org/drawingml/2006/table">
            <a:tbl>
              <a:tblPr firstRow="1" firstCol="1" bandRow="1"/>
              <a:tblGrid>
                <a:gridCol w="1123459"/>
                <a:gridCol w="1226873"/>
                <a:gridCol w="2952328"/>
                <a:gridCol w="2618431"/>
              </a:tblGrid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 smtClean="0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2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Горбачев Даниил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Мамитова Г.А.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Требко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Кирилл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Мамитова Г.А.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Поддубинский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Илья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Мамитова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Г.А.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468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История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433060"/>
              </p:ext>
            </p:extLst>
          </p:nvPr>
        </p:nvGraphicFramePr>
        <p:xfrm>
          <a:off x="467544" y="1196752"/>
          <a:ext cx="8280919" cy="3901860"/>
        </p:xfrm>
        <a:graphic>
          <a:graphicData uri="http://schemas.openxmlformats.org/drawingml/2006/table">
            <a:tbl>
              <a:tblPr firstRow="1" firstCol="1" bandRow="1"/>
              <a:tblGrid>
                <a:gridCol w="941771"/>
                <a:gridCol w="975131"/>
                <a:gridCol w="761287"/>
                <a:gridCol w="761287"/>
                <a:gridCol w="761287"/>
                <a:gridCol w="761287"/>
                <a:gridCol w="713386"/>
                <a:gridCol w="975131"/>
                <a:gridCol w="815176"/>
                <a:gridCol w="815176"/>
              </a:tblGrid>
              <a:tr h="716723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Коли-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чество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сда-вавших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Сред-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ний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9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100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879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545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Химия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68993"/>
              </p:ext>
            </p:extLst>
          </p:nvPr>
        </p:nvGraphicFramePr>
        <p:xfrm>
          <a:off x="251520" y="836712"/>
          <a:ext cx="8424938" cy="2231009"/>
        </p:xfrm>
        <a:graphic>
          <a:graphicData uri="http://schemas.openxmlformats.org/drawingml/2006/table">
            <a:tbl>
              <a:tblPr firstRow="1" firstCol="1" bandRow="1"/>
              <a:tblGrid>
                <a:gridCol w="958151"/>
                <a:gridCol w="992090"/>
                <a:gridCol w="774527"/>
                <a:gridCol w="774527"/>
                <a:gridCol w="774527"/>
                <a:gridCol w="774527"/>
                <a:gridCol w="640283"/>
                <a:gridCol w="792088"/>
                <a:gridCol w="792088"/>
                <a:gridCol w="115213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74,86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3695532"/>
            <a:ext cx="689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b="1">
                <a:latin typeface="Times New Roman"/>
                <a:ea typeface="Times New Roman"/>
              </a:rPr>
              <a:t>Самые высокие баллы </a:t>
            </a:r>
            <a:r>
              <a:rPr lang="x-none" sz="2800">
                <a:latin typeface="Times New Roman"/>
                <a:ea typeface="Times New Roman"/>
              </a:rPr>
              <a:t>по </a:t>
            </a:r>
            <a:r>
              <a:rPr lang="ru-RU" sz="2800" dirty="0">
                <a:latin typeface="Times New Roman"/>
                <a:ea typeface="Times New Roman"/>
              </a:rPr>
              <a:t>химии</a:t>
            </a:r>
            <a:r>
              <a:rPr lang="x-none" sz="2800">
                <a:latin typeface="Times New Roman"/>
                <a:ea typeface="Times New Roman"/>
              </a:rPr>
              <a:t> набрали: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86426"/>
              </p:ext>
            </p:extLst>
          </p:nvPr>
        </p:nvGraphicFramePr>
        <p:xfrm>
          <a:off x="251520" y="4457115"/>
          <a:ext cx="8280920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  <a:gridCol w="1008112"/>
                <a:gridCol w="4104456"/>
                <a:gridCol w="20162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Ф.И.О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9 «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Лужанская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Эимлия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Нохова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С.Б.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5044529"/>
            <a:ext cx="4916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sz="2800" b="1">
                <a:latin typeface="Times New Roman"/>
                <a:ea typeface="Times New Roman"/>
              </a:rPr>
              <a:t>Самый низкий балл</a:t>
            </a:r>
            <a:r>
              <a:rPr lang="x-none" sz="2800">
                <a:latin typeface="Times New Roman"/>
                <a:ea typeface="Times New Roman"/>
              </a:rPr>
              <a:t> набрали: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90739"/>
              </p:ext>
            </p:extLst>
          </p:nvPr>
        </p:nvGraphicFramePr>
        <p:xfrm>
          <a:off x="251520" y="5661248"/>
          <a:ext cx="8280920" cy="640080"/>
        </p:xfrm>
        <a:graphic>
          <a:graphicData uri="http://schemas.openxmlformats.org/drawingml/2006/table">
            <a:tbl>
              <a:tblPr firstRow="1" firstCol="1" bandRow="1"/>
              <a:tblGrid>
                <a:gridCol w="1144812"/>
                <a:gridCol w="1024124"/>
                <a:gridCol w="4034427"/>
                <a:gridCol w="2077557"/>
              </a:tblGrid>
              <a:tr h="28803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Горбачев Даниил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Нохова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С.Б.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77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Химия</a:t>
            </a:r>
            <a:endParaRPr lang="ru-RU" dirty="0"/>
          </a:p>
        </p:txBody>
      </p:sp>
      <p:pic>
        <p:nvPicPr>
          <p:cNvPr id="28673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4439"/>
            <a:ext cx="72008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40873"/>
              </p:ext>
            </p:extLst>
          </p:nvPr>
        </p:nvGraphicFramePr>
        <p:xfrm>
          <a:off x="395536" y="611721"/>
          <a:ext cx="7992889" cy="1472313"/>
        </p:xfrm>
        <a:graphic>
          <a:graphicData uri="http://schemas.openxmlformats.org/drawingml/2006/table">
            <a:tbl>
              <a:tblPr firstRow="1" firstCol="1" bandRow="1"/>
              <a:tblGrid>
                <a:gridCol w="2059863"/>
                <a:gridCol w="617376"/>
                <a:gridCol w="659118"/>
                <a:gridCol w="659118"/>
                <a:gridCol w="655235"/>
                <a:gridCol w="690180"/>
                <a:gridCol w="690180"/>
                <a:gridCol w="690180"/>
                <a:gridCol w="690180"/>
                <a:gridCol w="581459"/>
              </a:tblGrid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Биология-9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годовая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экзаменационная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итоговая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44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3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000000"/>
                </a:solidFill>
                <a:latin typeface="Times New Roman"/>
                <a:ea typeface="Times New Roman"/>
              </a:rPr>
              <a:t>Уровень соответствия экзаменационной и годовой отметок по химии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326493"/>
              </p:ext>
            </p:extLst>
          </p:nvPr>
        </p:nvGraphicFramePr>
        <p:xfrm>
          <a:off x="367679" y="1268760"/>
          <a:ext cx="8352929" cy="19613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2361"/>
                <a:gridCol w="1517954"/>
                <a:gridCol w="972361"/>
                <a:gridCol w="925500"/>
                <a:gridCol w="1067755"/>
                <a:gridCol w="1067755"/>
                <a:gridCol w="953951"/>
                <a:gridCol w="87529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сдававших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Подтвердили 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Повысили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годовую оценку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Понизили годовую оценку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       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ИТГО: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      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2" name="Диаграмма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78306"/>
            <a:ext cx="512886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752856"/>
              </p:ext>
            </p:extLst>
          </p:nvPr>
        </p:nvGraphicFramePr>
        <p:xfrm>
          <a:off x="755576" y="620688"/>
          <a:ext cx="7848872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Диаграмма" r:id="rId3" imgW="4584589" imgH="2755631" progId="Excel.Chart.8">
                  <p:embed/>
                </p:oleObj>
              </mc:Choice>
              <mc:Fallback>
                <p:oleObj name="Диаграмма" r:id="rId3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20688"/>
                        <a:ext cx="7848872" cy="5544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0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099"/>
          </a:xfrm>
        </p:spPr>
        <p:txBody>
          <a:bodyPr/>
          <a:lstStyle/>
          <a:p>
            <a:r>
              <a:rPr lang="ru-RU" dirty="0"/>
              <a:t>Русский язык ОГЭ (ГВЭ)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10623"/>
              </p:ext>
            </p:extLst>
          </p:nvPr>
        </p:nvGraphicFramePr>
        <p:xfrm>
          <a:off x="251520" y="1052736"/>
          <a:ext cx="842493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958151"/>
                <a:gridCol w="992090"/>
                <a:gridCol w="774527"/>
                <a:gridCol w="774527"/>
                <a:gridCol w="774527"/>
                <a:gridCol w="774527"/>
                <a:gridCol w="725793"/>
                <a:gridCol w="992090"/>
                <a:gridCol w="829353"/>
                <a:gridCol w="829353"/>
              </a:tblGrid>
              <a:tr h="180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усп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</a:rPr>
                        <a:t>кач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63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78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67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70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718677"/>
              </p:ext>
            </p:extLst>
          </p:nvPr>
        </p:nvGraphicFramePr>
        <p:xfrm>
          <a:off x="1403648" y="2996952"/>
          <a:ext cx="6165701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Диаграмма" r:id="rId3" imgW="4584589" imgH="2755631" progId="Excel.Chart.8">
                  <p:embed/>
                </p:oleObj>
              </mc:Choice>
              <mc:Fallback>
                <p:oleObj name="Диаграмма" r:id="rId3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996952"/>
                        <a:ext cx="6165701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425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207078"/>
              </p:ext>
            </p:extLst>
          </p:nvPr>
        </p:nvGraphicFramePr>
        <p:xfrm>
          <a:off x="1547664" y="188640"/>
          <a:ext cx="6192688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877869"/>
                <a:gridCol w="324761"/>
                <a:gridCol w="394534"/>
                <a:gridCol w="361550"/>
                <a:gridCol w="361550"/>
                <a:gridCol w="361550"/>
                <a:gridCol w="361550"/>
                <a:gridCol w="961072"/>
                <a:gridCol w="1036124"/>
                <a:gridCol w="1152128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итог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Повысили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Понизили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Подтвердили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Рус-яз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177421"/>
              </p:ext>
            </p:extLst>
          </p:nvPr>
        </p:nvGraphicFramePr>
        <p:xfrm>
          <a:off x="263861" y="1556792"/>
          <a:ext cx="8616277" cy="1920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57962"/>
                <a:gridCol w="957962"/>
                <a:gridCol w="958859"/>
                <a:gridCol w="957962"/>
                <a:gridCol w="958859"/>
                <a:gridCol w="957962"/>
                <a:gridCol w="958859"/>
                <a:gridCol w="190785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подтвердивших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повысивших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% повысивших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Кол-во понизивших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% понизивших годовую оценку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Ф.И.О учителя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Янушка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</a:rPr>
                        <a:t>Янушка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Литвин Г.И.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0,046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309316"/>
              </p:ext>
            </p:extLst>
          </p:nvPr>
        </p:nvGraphicFramePr>
        <p:xfrm>
          <a:off x="323528" y="3573016"/>
          <a:ext cx="4104456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Диаграмма" r:id="rId3" imgW="2419249" imgH="1647845" progId="Excel.Chart.8">
                  <p:embed/>
                </p:oleObj>
              </mc:Choice>
              <mc:Fallback>
                <p:oleObj name="Диаграмма" r:id="rId3" imgW="2419249" imgH="1647845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73016"/>
                        <a:ext cx="4104456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42442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5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171400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x-none" b="1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x-none" sz="2400" b="1">
                <a:latin typeface="Times New Roman"/>
                <a:ea typeface="Times New Roman"/>
              </a:rPr>
              <a:t>Самые высокие баллы </a:t>
            </a:r>
            <a:r>
              <a:rPr lang="x-none" sz="2400">
                <a:latin typeface="Times New Roman"/>
                <a:ea typeface="Times New Roman"/>
              </a:rPr>
              <a:t>по </a:t>
            </a:r>
            <a:r>
              <a:rPr lang="ru-RU" sz="2400" dirty="0" smtClean="0">
                <a:latin typeface="Times New Roman"/>
                <a:ea typeface="Times New Roman"/>
              </a:rPr>
              <a:t>русскому языку</a:t>
            </a:r>
            <a:r>
              <a:rPr lang="x-none" sz="2400" smtClean="0">
                <a:latin typeface="Times New Roman"/>
                <a:ea typeface="Times New Roman"/>
              </a:rPr>
              <a:t> </a:t>
            </a:r>
            <a:r>
              <a:rPr lang="x-none" sz="2400">
                <a:latin typeface="Times New Roman"/>
                <a:ea typeface="Times New Roman"/>
              </a:rPr>
              <a:t>набрали: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681011"/>
              </p:ext>
            </p:extLst>
          </p:nvPr>
        </p:nvGraphicFramePr>
        <p:xfrm>
          <a:off x="467544" y="600092"/>
          <a:ext cx="8064897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1080120"/>
                <a:gridCol w="1152128"/>
                <a:gridCol w="3838763"/>
                <a:gridCol w="19938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Стативко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Кристина.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Янушка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Токарь Анна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Янушка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Кожукалова 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Литвин Г.И.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9575" y="312518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>
                <a:latin typeface="Times New Roman"/>
                <a:ea typeface="Times New Roman"/>
              </a:rPr>
              <a:t>Самые низкие баллы </a:t>
            </a:r>
            <a:r>
              <a:rPr lang="x-none" sz="2400">
                <a:latin typeface="Times New Roman"/>
                <a:ea typeface="Times New Roman"/>
              </a:rPr>
              <a:t>по </a:t>
            </a:r>
            <a:r>
              <a:rPr lang="ru-RU" sz="2400" dirty="0">
                <a:latin typeface="Times New Roman"/>
                <a:ea typeface="Times New Roman"/>
              </a:rPr>
              <a:t> русскому языку </a:t>
            </a:r>
            <a:r>
              <a:rPr lang="x-none" sz="2400">
                <a:latin typeface="Times New Roman"/>
                <a:ea typeface="Times New Roman"/>
              </a:rPr>
              <a:t>набрали: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82195"/>
              </p:ext>
            </p:extLst>
          </p:nvPr>
        </p:nvGraphicFramePr>
        <p:xfrm>
          <a:off x="480556" y="3933056"/>
          <a:ext cx="7992887" cy="2370276"/>
        </p:xfrm>
        <a:graphic>
          <a:graphicData uri="http://schemas.openxmlformats.org/drawingml/2006/table">
            <a:tbl>
              <a:tblPr firstRow="1" firstCol="1" bandRow="1"/>
              <a:tblGrid>
                <a:gridCol w="995100"/>
                <a:gridCol w="1296144"/>
                <a:gridCol w="3725560"/>
                <a:gridCol w="1976083"/>
              </a:tblGrid>
              <a:tr h="70503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Фамилия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имя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/>
                          <a:ea typeface="Times New Roman"/>
                        </a:rPr>
                        <a:t>учащегося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Ф.И.О. учителя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Колыбельников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Кирилл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Янушка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1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 Смык Родион, Требко Кирилл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Янушка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И.В.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 Астапов Максим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Литвин Г.И.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5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ОГЭ (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ГВЭ). Модуль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«Алгебра»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859956"/>
              </p:ext>
            </p:extLst>
          </p:nvPr>
        </p:nvGraphicFramePr>
        <p:xfrm>
          <a:off x="1547664" y="1196752"/>
          <a:ext cx="6143626" cy="1584960"/>
        </p:xfrm>
        <a:graphic>
          <a:graphicData uri="http://schemas.openxmlformats.org/drawingml/2006/table">
            <a:tbl>
              <a:tblPr firstRow="1" firstCol="1" bandRow="1"/>
              <a:tblGrid>
                <a:gridCol w="698630"/>
                <a:gridCol w="723377"/>
                <a:gridCol w="564741"/>
                <a:gridCol w="565376"/>
                <a:gridCol w="565376"/>
                <a:gridCol w="565376"/>
                <a:gridCol w="529842"/>
                <a:gridCol w="720204"/>
                <a:gridCol w="605352"/>
                <a:gridCol w="60535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сдававших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Оценки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усп.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кач.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СОК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«5»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«4»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«Б»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63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«В»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09108"/>
            <a:ext cx="6264696" cy="37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86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3577</Words>
  <Application>Microsoft Office PowerPoint</Application>
  <PresentationFormat>Экран (4:3)</PresentationFormat>
  <Paragraphs>2034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Диаграмма</vt:lpstr>
      <vt:lpstr>АНАЛИЗ РЕЗУЛЬТАТОВ ГОСУДАРСТВЕННОЙ ИТОГОВОЙ АТТЕСТАЦИИ  </vt:lpstr>
      <vt:lpstr>Успеваемость выпускников 9 классов в 2017/2018 учебном году:</vt:lpstr>
      <vt:lpstr>Формы и выбор предметов ГИА - 9   в динамике за три учебных года:</vt:lpstr>
      <vt:lpstr>Презентация PowerPoint</vt:lpstr>
      <vt:lpstr>Презентация PowerPoint</vt:lpstr>
      <vt:lpstr>Русский язык ОГЭ (ГВЭ)</vt:lpstr>
      <vt:lpstr>Презентация PowerPoint</vt:lpstr>
      <vt:lpstr>Презентация PowerPoint</vt:lpstr>
      <vt:lpstr>Математика ОГЭ (ГВЭ). Модуль «Алгебра»</vt:lpstr>
      <vt:lpstr>Презентация PowerPoint</vt:lpstr>
      <vt:lpstr>Презентация PowerPoint</vt:lpstr>
      <vt:lpstr>Самые высокие баллы по алгебре набрали: </vt:lpstr>
      <vt:lpstr>Презентация PowerPoint</vt:lpstr>
      <vt:lpstr>Математика ОГЭ (ГВЭ). Модуль «Геометрия»</vt:lpstr>
      <vt:lpstr>Презентация PowerPoint</vt:lpstr>
      <vt:lpstr>Презентация PowerPoint</vt:lpstr>
      <vt:lpstr>Математика</vt:lpstr>
      <vt:lpstr>Предметы по выбору. Обществознание </vt:lpstr>
      <vt:lpstr>Презентация PowerPoint</vt:lpstr>
      <vt:lpstr>Уровень соответствия  экзаменационной и годовой отметок по обществознанию </vt:lpstr>
      <vt:lpstr>Самые высокие баллы по обществознанию </vt:lpstr>
      <vt:lpstr>Английский язык </vt:lpstr>
      <vt:lpstr>Английский язык. Устная часть </vt:lpstr>
      <vt:lpstr>Презентация PowerPoint</vt:lpstr>
      <vt:lpstr>Уровень соответствия экзаменационной и годовой отметок по  английскому языку </vt:lpstr>
      <vt:lpstr>Презентация PowerPoint</vt:lpstr>
      <vt:lpstr>Презентация PowerPoint</vt:lpstr>
      <vt:lpstr>Английский язык - письменная часть Самые высокие баллы набрали: </vt:lpstr>
      <vt:lpstr>Английский язык - устная часть-раздел «Говорение» Самые высокие баллы набрали: </vt:lpstr>
      <vt:lpstr>Физика </vt:lpstr>
      <vt:lpstr>Презентация PowerPoint</vt:lpstr>
      <vt:lpstr>Самые высокие баллы по физике набрали: </vt:lpstr>
      <vt:lpstr>География</vt:lpstr>
      <vt:lpstr>Уровень соответствия      экзаменационной   и годовой отметок по географии </vt:lpstr>
      <vt:lpstr>Презентация PowerPoint</vt:lpstr>
      <vt:lpstr>Самые высокие баллы по географии набрали: </vt:lpstr>
      <vt:lpstr>Информатика и ИКТ </vt:lpstr>
      <vt:lpstr>Презентация PowerPoint</vt:lpstr>
      <vt:lpstr>Уровень соответствия экзаменационной и годовой отметок по  информатике и ИКТ   </vt:lpstr>
      <vt:lpstr>Самые высокие баллы по  информатике и ИКТ набрали: </vt:lpstr>
      <vt:lpstr>Биология</vt:lpstr>
      <vt:lpstr>Презентация PowerPoint</vt:lpstr>
      <vt:lpstr>Уровень соответствия экзаменационной и годовой отметок по биологии </vt:lpstr>
      <vt:lpstr>Самые высокие баллы по биологии набрали: </vt:lpstr>
      <vt:lpstr>История</vt:lpstr>
      <vt:lpstr>Химия</vt:lpstr>
      <vt:lpstr>Химия</vt:lpstr>
      <vt:lpstr>Уровень соответствия экзаменационной и годовой отметок по химии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ГОСУДАРСТВЕННОЙ ИТОГОВОЙ АТТЕСТАЦИИ</dc:title>
  <dc:creator>Азм</dc:creator>
  <cp:lastModifiedBy>Азм</cp:lastModifiedBy>
  <cp:revision>51</cp:revision>
  <dcterms:created xsi:type="dcterms:W3CDTF">2018-08-23T09:42:36Z</dcterms:created>
  <dcterms:modified xsi:type="dcterms:W3CDTF">2018-08-23T16:31:47Z</dcterms:modified>
</cp:coreProperties>
</file>